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9"/>
  </p:notesMasterIdLst>
  <p:sldIdLst>
    <p:sldId id="256" r:id="rId2"/>
    <p:sldId id="259" r:id="rId3"/>
    <p:sldId id="260" r:id="rId4"/>
    <p:sldId id="265" r:id="rId5"/>
    <p:sldId id="258" r:id="rId6"/>
    <p:sldId id="264" r:id="rId7"/>
    <p:sldId id="290" r:id="rId8"/>
    <p:sldId id="266" r:id="rId9"/>
    <p:sldId id="289" r:id="rId10"/>
    <p:sldId id="267" r:id="rId11"/>
    <p:sldId id="262" r:id="rId12"/>
    <p:sldId id="281" r:id="rId13"/>
    <p:sldId id="269" r:id="rId14"/>
    <p:sldId id="291" r:id="rId15"/>
    <p:sldId id="278" r:id="rId16"/>
    <p:sldId id="271" r:id="rId17"/>
    <p:sldId id="272" r:id="rId18"/>
    <p:sldId id="284" r:id="rId19"/>
    <p:sldId id="287" r:id="rId20"/>
    <p:sldId id="285" r:id="rId21"/>
    <p:sldId id="276" r:id="rId22"/>
    <p:sldId id="282" r:id="rId23"/>
    <p:sldId id="279" r:id="rId24"/>
    <p:sldId id="277" r:id="rId25"/>
    <p:sldId id="283" r:id="rId26"/>
    <p:sldId id="275" r:id="rId27"/>
    <p:sldId id="25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5A303-7310-4051-A5F6-E8284F7A4BEF}" type="datetimeFigureOut">
              <a:rPr lang="en-GB"/>
              <a:t>08/07/2019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9E1B7-F95F-4CCF-ABF3-324D80443259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106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Increased carbon storage in the cold </a:t>
            </a:r>
          </a:p>
          <a:p>
            <a:r>
              <a:rPr lang="en-US">
                <a:cs typeface="Calibri"/>
              </a:rPr>
              <a:t>EOD-BOD concentration values applied as 8h fluxes to storage reactions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97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Increased carbon storage in the cold </a:t>
            </a:r>
          </a:p>
          <a:p>
            <a:r>
              <a:rPr lang="en-US">
                <a:cs typeface="Calibri"/>
              </a:rPr>
              <a:t>EOD-BOD concentration values applied as 8h fluxes to storage reactions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9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Previous work by </a:t>
            </a:r>
            <a:r>
              <a:rPr lang="en-US"/>
              <a:t>Savitch et al. 2001 showed that moving plants from 20 to 5 degrees increases NADPH to ATP ratio in response to cold.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76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Exporting carbon via TPT2 has a higher NADPH requirement that exporting via TPT1. Except in the fum2 mutant in the cold, where either pathway has a high NADPH requirement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371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Exporting carbon via TPT2 has a higher NADPH requirement that exporting via TPT1. Except in the fum2 mutant in the cold, where either pathway has a high NADPH requirement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52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Previous work by </a:t>
            </a:r>
            <a:r>
              <a:rPr lang="en-US"/>
              <a:t>Savitch et al. 2001 showed that moving plants from 20 to 5 degrees increases NADPH to ATP ratio in response to cold.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91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Previous work by </a:t>
            </a:r>
            <a:r>
              <a:rPr lang="en-US"/>
              <a:t>Savitch et al. 2001 showed that moving plants from 20 to 5 degrees increases NADPH to ATP ratio in response to cold.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732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en-GB" i="1"/>
              <a:t>OAA might accumulate because of PGA export when NADPH is limited</a:t>
            </a:r>
            <a:endParaRPr lang="en-US"/>
          </a:p>
          <a:p>
            <a:pPr marL="285750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Font typeface="Arial"/>
              <a:buChar char="•"/>
            </a:pPr>
            <a:r>
              <a:rPr lang="en-GB" i="1"/>
              <a:t>When NADPH is increased fumarate stores energy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9E1B7-F95F-4CCF-ABF3-324D80443259}" type="slidenum">
              <a:rPr lang="en-GB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21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343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2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5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9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872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006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9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7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6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64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3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Using metabolic modelling to understand the limitations to photosynthesis under changing environmental conditions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2313" y="4800600"/>
            <a:ext cx="7991786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dirty="0"/>
          </a:p>
          <a:p>
            <a:pPr algn="r"/>
            <a:r>
              <a:rPr lang="en-US" dirty="0"/>
              <a:t>Helena Herrmann, Jean-Marc Schwartz, Giles Johnson</a:t>
            </a:r>
          </a:p>
        </p:txBody>
      </p:sp>
    </p:spTree>
    <p:extLst>
      <p:ext uri="{BB962C8B-B14F-4D97-AF65-F5344CB8AC3E}">
        <p14:creationId xmlns:p14="http://schemas.microsoft.com/office/powerpoint/2010/main" val="25508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Steady State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rgbClr val="FFFFFF"/>
                </a:solidFill>
              </a:rPr>
              <a:t>Constraint-based modelling (CBM)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rgbClr val="FFFFFF"/>
                </a:solidFill>
              </a:rPr>
              <a:t>But what to set as the objectiv</a:t>
            </a:r>
            <a:r>
              <a:rPr lang="en-US" sz="2800">
                <a:solidFill>
                  <a:srgbClr val="FFFFFF"/>
                </a:solidFill>
              </a:rPr>
              <a:t>e function(s) ?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4D4A3C-D4F9-46EA-A4F6-2C3249B19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0" t="9091" r="14029" b="12379"/>
          <a:stretch/>
        </p:blipFill>
        <p:spPr>
          <a:xfrm>
            <a:off x="5072425" y="2352717"/>
            <a:ext cx="5252643" cy="33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342210"/>
            <a:ext cx="3092718" cy="1355455"/>
          </a:xfrm>
          <a:noFill/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ea typeface="+mj-lt"/>
                <a:cs typeface="+mj-lt"/>
              </a:rPr>
              <a:t>Flux Sampling: </a:t>
            </a:r>
            <a:r>
              <a:rPr lang="en-US" sz="1600" dirty="0">
                <a:ea typeface="+mj-lt"/>
                <a:cs typeface="+mj-lt"/>
              </a:rPr>
              <a:t>A Powerful Tool to Study Metabolism under Changing Environmental Conditions</a:t>
            </a:r>
            <a:br>
              <a:rPr lang="en-US" sz="1600" dirty="0">
                <a:ea typeface="+mj-lt"/>
                <a:cs typeface="+mj-lt"/>
              </a:rPr>
            </a:br>
            <a:br>
              <a:rPr lang="en-US" sz="1600" dirty="0">
                <a:ea typeface="+mj-lt"/>
                <a:cs typeface="+mj-lt"/>
              </a:rPr>
            </a:br>
            <a:r>
              <a:rPr lang="en-US" sz="1100" dirty="0"/>
              <a:t>                        Herrmann </a:t>
            </a:r>
            <a:r>
              <a:rPr lang="en-US" sz="1100" i="1" dirty="0"/>
              <a:t>et al.</a:t>
            </a:r>
            <a:r>
              <a:rPr lang="en-US" sz="1100" dirty="0"/>
              <a:t> 2019, submitted </a:t>
            </a:r>
            <a:endParaRPr lang="en-US" sz="1600" dirty="0"/>
          </a:p>
          <a:p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5A226-D6D8-4869-BFA3-EA28917B45DD}"/>
              </a:ext>
            </a:extLst>
          </p:cNvPr>
          <p:cNvSpPr txBox="1"/>
          <p:nvPr/>
        </p:nvSpPr>
        <p:spPr>
          <a:xfrm>
            <a:off x="1738424" y="2013097"/>
            <a:ext cx="1529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COBRA(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C57F-B693-4234-8F43-52861AB5FFA2}"/>
              </a:ext>
            </a:extLst>
          </p:cNvPr>
          <p:cNvSpPr txBox="1"/>
          <p:nvPr/>
        </p:nvSpPr>
        <p:spPr>
          <a:xfrm>
            <a:off x="720578" y="2758484"/>
            <a:ext cx="3646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ACHR         OPTGP           CHRR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51887-FD74-4E10-B186-4CB762646625}"/>
              </a:ext>
            </a:extLst>
          </p:cNvPr>
          <p:cNvCxnSpPr/>
          <p:nvPr/>
        </p:nvCxnSpPr>
        <p:spPr>
          <a:xfrm>
            <a:off x="2584154" y="2424665"/>
            <a:ext cx="1304260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4A39A-3D01-469D-96FD-0C6B6738EEE7}"/>
              </a:ext>
            </a:extLst>
          </p:cNvPr>
          <p:cNvCxnSpPr>
            <a:cxnSpLocks/>
          </p:cNvCxnSpPr>
          <p:nvPr/>
        </p:nvCxnSpPr>
        <p:spPr>
          <a:xfrm flipH="1">
            <a:off x="1079647" y="2424665"/>
            <a:ext cx="1274136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695CF2-F4C9-4E17-8C82-96006010D45E}"/>
              </a:ext>
            </a:extLst>
          </p:cNvPr>
          <p:cNvCxnSpPr>
            <a:cxnSpLocks/>
          </p:cNvCxnSpPr>
          <p:nvPr/>
        </p:nvCxnSpPr>
        <p:spPr>
          <a:xfrm>
            <a:off x="2468967" y="2424664"/>
            <a:ext cx="1772" cy="31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235D3E-D0CA-4408-95EE-7C01447FA1F4}"/>
              </a:ext>
            </a:extLst>
          </p:cNvPr>
          <p:cNvSpPr txBox="1"/>
          <p:nvPr/>
        </p:nvSpPr>
        <p:spPr>
          <a:xfrm>
            <a:off x="763775" y="3439631"/>
            <a:ext cx="3531780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Run time &amp; Convergence across 3 metabolic models</a:t>
            </a:r>
            <a:endParaRPr lang="en-US"/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CC10BFC-08FD-4FAD-9F22-C2487E5B5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6" y="452743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2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5A226-D6D8-4869-BFA3-EA28917B45DD}"/>
              </a:ext>
            </a:extLst>
          </p:cNvPr>
          <p:cNvSpPr txBox="1"/>
          <p:nvPr/>
        </p:nvSpPr>
        <p:spPr>
          <a:xfrm>
            <a:off x="1738424" y="2013097"/>
            <a:ext cx="1529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COBRA(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C57F-B693-4234-8F43-52861AB5FFA2}"/>
              </a:ext>
            </a:extLst>
          </p:cNvPr>
          <p:cNvSpPr txBox="1"/>
          <p:nvPr/>
        </p:nvSpPr>
        <p:spPr>
          <a:xfrm>
            <a:off x="720578" y="2758484"/>
            <a:ext cx="3646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ACHR         OPTGP           </a:t>
            </a:r>
            <a:r>
              <a:rPr lang="en-US" u="sng" dirty="0"/>
              <a:t>CHRR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51887-FD74-4E10-B186-4CB762646625}"/>
              </a:ext>
            </a:extLst>
          </p:cNvPr>
          <p:cNvCxnSpPr/>
          <p:nvPr/>
        </p:nvCxnSpPr>
        <p:spPr>
          <a:xfrm>
            <a:off x="2584154" y="2424665"/>
            <a:ext cx="1304260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4A39A-3D01-469D-96FD-0C6B6738EEE7}"/>
              </a:ext>
            </a:extLst>
          </p:cNvPr>
          <p:cNvCxnSpPr>
            <a:cxnSpLocks/>
          </p:cNvCxnSpPr>
          <p:nvPr/>
        </p:nvCxnSpPr>
        <p:spPr>
          <a:xfrm flipH="1">
            <a:off x="1079647" y="2424665"/>
            <a:ext cx="1274136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695CF2-F4C9-4E17-8C82-96006010D45E}"/>
              </a:ext>
            </a:extLst>
          </p:cNvPr>
          <p:cNvCxnSpPr>
            <a:cxnSpLocks/>
          </p:cNvCxnSpPr>
          <p:nvPr/>
        </p:nvCxnSpPr>
        <p:spPr>
          <a:xfrm>
            <a:off x="2468967" y="2424664"/>
            <a:ext cx="1772" cy="31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235D3E-D0CA-4408-95EE-7C01447FA1F4}"/>
              </a:ext>
            </a:extLst>
          </p:cNvPr>
          <p:cNvSpPr txBox="1"/>
          <p:nvPr/>
        </p:nvSpPr>
        <p:spPr>
          <a:xfrm>
            <a:off x="763775" y="3439631"/>
            <a:ext cx="3531780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Run time &amp; Convergence across 3 metabolic models</a:t>
            </a:r>
            <a:endParaRPr lang="en-US"/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CC10BFC-08FD-4FAD-9F22-C2487E5B5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6" y="4527430"/>
            <a:ext cx="2743200" cy="18288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2656008-81AD-4DEB-8AE1-5D72982CD637}"/>
              </a:ext>
            </a:extLst>
          </p:cNvPr>
          <p:cNvSpPr txBox="1">
            <a:spLocks/>
          </p:cNvSpPr>
          <p:nvPr/>
        </p:nvSpPr>
        <p:spPr>
          <a:xfrm>
            <a:off x="965198" y="342210"/>
            <a:ext cx="3092718" cy="135545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ea typeface="+mj-lt"/>
                <a:cs typeface="+mj-lt"/>
              </a:rPr>
              <a:t>Flux Sampling: </a:t>
            </a:r>
            <a:r>
              <a:rPr lang="en-US" sz="1600" dirty="0">
                <a:ea typeface="+mj-lt"/>
                <a:cs typeface="+mj-lt"/>
              </a:rPr>
              <a:t>A Powerful Tool to Study Metabolism under Changing Environmental Conditions</a:t>
            </a:r>
            <a:br>
              <a:rPr lang="en-US" sz="1600" dirty="0">
                <a:ea typeface="+mj-lt"/>
                <a:cs typeface="+mj-lt"/>
              </a:rPr>
            </a:br>
            <a:br>
              <a:rPr lang="en-US" sz="1600" dirty="0">
                <a:ea typeface="+mj-lt"/>
                <a:cs typeface="+mj-lt"/>
              </a:rPr>
            </a:br>
            <a:r>
              <a:rPr lang="en-US" sz="1100" dirty="0"/>
              <a:t>                        Herrmann </a:t>
            </a:r>
            <a:r>
              <a:rPr lang="en-US" sz="1100" i="1" dirty="0"/>
              <a:t>et al.</a:t>
            </a:r>
            <a:r>
              <a:rPr lang="en-US" sz="1100" dirty="0"/>
              <a:t> 2019, submitted </a:t>
            </a:r>
            <a:endParaRPr lang="en-US" sz="1600" dirty="0"/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9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5A226-D6D8-4869-BFA3-EA28917B45DD}"/>
              </a:ext>
            </a:extLst>
          </p:cNvPr>
          <p:cNvSpPr txBox="1"/>
          <p:nvPr/>
        </p:nvSpPr>
        <p:spPr>
          <a:xfrm>
            <a:off x="1738424" y="2013097"/>
            <a:ext cx="1529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COBRA(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C57F-B693-4234-8F43-52861AB5FFA2}"/>
              </a:ext>
            </a:extLst>
          </p:cNvPr>
          <p:cNvSpPr txBox="1"/>
          <p:nvPr/>
        </p:nvSpPr>
        <p:spPr>
          <a:xfrm>
            <a:off x="720578" y="2758484"/>
            <a:ext cx="3646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ACHR         OPTGP           </a:t>
            </a:r>
            <a:r>
              <a:rPr lang="en-US" u="sng" dirty="0"/>
              <a:t>CHRR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51887-FD74-4E10-B186-4CB762646625}"/>
              </a:ext>
            </a:extLst>
          </p:cNvPr>
          <p:cNvCxnSpPr/>
          <p:nvPr/>
        </p:nvCxnSpPr>
        <p:spPr>
          <a:xfrm>
            <a:off x="2584154" y="2424665"/>
            <a:ext cx="1304260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4A39A-3D01-469D-96FD-0C6B6738EEE7}"/>
              </a:ext>
            </a:extLst>
          </p:cNvPr>
          <p:cNvCxnSpPr>
            <a:cxnSpLocks/>
          </p:cNvCxnSpPr>
          <p:nvPr/>
        </p:nvCxnSpPr>
        <p:spPr>
          <a:xfrm flipH="1">
            <a:off x="1079647" y="2424665"/>
            <a:ext cx="1274136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695CF2-F4C9-4E17-8C82-96006010D45E}"/>
              </a:ext>
            </a:extLst>
          </p:cNvPr>
          <p:cNvCxnSpPr>
            <a:cxnSpLocks/>
          </p:cNvCxnSpPr>
          <p:nvPr/>
        </p:nvCxnSpPr>
        <p:spPr>
          <a:xfrm>
            <a:off x="2468967" y="2424664"/>
            <a:ext cx="1772" cy="31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235D3E-D0CA-4408-95EE-7C01447FA1F4}"/>
              </a:ext>
            </a:extLst>
          </p:cNvPr>
          <p:cNvSpPr txBox="1"/>
          <p:nvPr/>
        </p:nvSpPr>
        <p:spPr>
          <a:xfrm>
            <a:off x="763775" y="3439631"/>
            <a:ext cx="3531780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Run time &amp; Convergence across 3 metabolic models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482D0-A438-4396-B817-CC736342DAE3}"/>
              </a:ext>
            </a:extLst>
          </p:cNvPr>
          <p:cNvSpPr txBox="1"/>
          <p:nvPr/>
        </p:nvSpPr>
        <p:spPr>
          <a:xfrm>
            <a:off x="963132" y="5349063"/>
            <a:ext cx="30976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Constraint-based modelling without an objective function minimizes observer bias.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4DE4136-040F-4F90-823E-2F932732F3C3}"/>
              </a:ext>
            </a:extLst>
          </p:cNvPr>
          <p:cNvSpPr txBox="1">
            <a:spLocks/>
          </p:cNvSpPr>
          <p:nvPr/>
        </p:nvSpPr>
        <p:spPr>
          <a:xfrm>
            <a:off x="965198" y="342210"/>
            <a:ext cx="3092718" cy="135545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ea typeface="+mj-lt"/>
                <a:cs typeface="+mj-lt"/>
              </a:rPr>
              <a:t>Flux Sampling: </a:t>
            </a:r>
            <a:r>
              <a:rPr lang="en-US" sz="1600" dirty="0">
                <a:ea typeface="+mj-lt"/>
                <a:cs typeface="+mj-lt"/>
              </a:rPr>
              <a:t>A Powerful Tool to Study Metabolism under Changing Environmental Conditions</a:t>
            </a:r>
            <a:br>
              <a:rPr lang="en-US" sz="1600" dirty="0">
                <a:ea typeface="+mj-lt"/>
                <a:cs typeface="+mj-lt"/>
              </a:rPr>
            </a:br>
            <a:br>
              <a:rPr lang="en-US" sz="1600" dirty="0">
                <a:ea typeface="+mj-lt"/>
                <a:cs typeface="+mj-lt"/>
              </a:rPr>
            </a:br>
            <a:r>
              <a:rPr lang="en-US" sz="1100" dirty="0"/>
              <a:t>                        Herrmann </a:t>
            </a:r>
            <a:r>
              <a:rPr lang="en-US" sz="1100" i="1" dirty="0"/>
              <a:t>et al.</a:t>
            </a:r>
            <a:r>
              <a:rPr lang="en-US" sz="1100" dirty="0"/>
              <a:t> 2019, submitted </a:t>
            </a:r>
            <a:endParaRPr lang="en-US" sz="1600" dirty="0"/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6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5A226-D6D8-4869-BFA3-EA28917B45DD}"/>
              </a:ext>
            </a:extLst>
          </p:cNvPr>
          <p:cNvSpPr txBox="1"/>
          <p:nvPr/>
        </p:nvSpPr>
        <p:spPr>
          <a:xfrm>
            <a:off x="1738424" y="2013097"/>
            <a:ext cx="1529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COBRA(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C57F-B693-4234-8F43-52861AB5FFA2}"/>
              </a:ext>
            </a:extLst>
          </p:cNvPr>
          <p:cNvSpPr txBox="1"/>
          <p:nvPr/>
        </p:nvSpPr>
        <p:spPr>
          <a:xfrm>
            <a:off x="720578" y="2758484"/>
            <a:ext cx="3646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ACHR         OPTGP           </a:t>
            </a:r>
            <a:r>
              <a:rPr lang="en-US" u="sng" dirty="0"/>
              <a:t>CHRR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51887-FD74-4E10-B186-4CB762646625}"/>
              </a:ext>
            </a:extLst>
          </p:cNvPr>
          <p:cNvCxnSpPr/>
          <p:nvPr/>
        </p:nvCxnSpPr>
        <p:spPr>
          <a:xfrm>
            <a:off x="2584154" y="2424665"/>
            <a:ext cx="1304260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4A39A-3D01-469D-96FD-0C6B6738EEE7}"/>
              </a:ext>
            </a:extLst>
          </p:cNvPr>
          <p:cNvCxnSpPr>
            <a:cxnSpLocks/>
          </p:cNvCxnSpPr>
          <p:nvPr/>
        </p:nvCxnSpPr>
        <p:spPr>
          <a:xfrm flipH="1">
            <a:off x="1079647" y="2424665"/>
            <a:ext cx="1274136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695CF2-F4C9-4E17-8C82-96006010D45E}"/>
              </a:ext>
            </a:extLst>
          </p:cNvPr>
          <p:cNvCxnSpPr>
            <a:cxnSpLocks/>
          </p:cNvCxnSpPr>
          <p:nvPr/>
        </p:nvCxnSpPr>
        <p:spPr>
          <a:xfrm>
            <a:off x="2468967" y="2424664"/>
            <a:ext cx="1772" cy="31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235D3E-D0CA-4408-95EE-7C01447FA1F4}"/>
              </a:ext>
            </a:extLst>
          </p:cNvPr>
          <p:cNvSpPr txBox="1"/>
          <p:nvPr/>
        </p:nvSpPr>
        <p:spPr>
          <a:xfrm>
            <a:off x="763775" y="3439631"/>
            <a:ext cx="3531780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Run time &amp; Convergence across 3 metabolic models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482D0-A438-4396-B817-CC736342DAE3}"/>
              </a:ext>
            </a:extLst>
          </p:cNvPr>
          <p:cNvSpPr txBox="1"/>
          <p:nvPr/>
        </p:nvSpPr>
        <p:spPr>
          <a:xfrm>
            <a:off x="963132" y="5349063"/>
            <a:ext cx="30976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Constraint-based modelling without an objective function minimizes observer bias.</a:t>
            </a:r>
          </a:p>
        </p:txBody>
      </p:sp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636448-93ED-4485-AF03-5E2F8177F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6" t="7104" r="26348" b="6147"/>
          <a:stretch/>
        </p:blipFill>
        <p:spPr>
          <a:xfrm>
            <a:off x="4900734" y="638930"/>
            <a:ext cx="4076359" cy="57428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013108-2733-4384-B3DA-30FEF444E5ED}"/>
              </a:ext>
            </a:extLst>
          </p:cNvPr>
          <p:cNvSpPr txBox="1"/>
          <p:nvPr/>
        </p:nvSpPr>
        <p:spPr>
          <a:xfrm>
            <a:off x="6187252" y="6060033"/>
            <a:ext cx="348605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Model by Arnold &amp; </a:t>
            </a:r>
            <a:r>
              <a:rPr lang="en-US" sz="1300">
                <a:solidFill>
                  <a:schemeClr val="bg1"/>
                </a:solidFill>
              </a:rPr>
              <a:t>Nikoloski, 2014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4DE4136-040F-4F90-823E-2F932732F3C3}"/>
              </a:ext>
            </a:extLst>
          </p:cNvPr>
          <p:cNvSpPr txBox="1">
            <a:spLocks/>
          </p:cNvSpPr>
          <p:nvPr/>
        </p:nvSpPr>
        <p:spPr>
          <a:xfrm>
            <a:off x="965198" y="342210"/>
            <a:ext cx="3092718" cy="135545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ea typeface="+mj-lt"/>
                <a:cs typeface="+mj-lt"/>
              </a:rPr>
              <a:t>Flux Sampling: </a:t>
            </a:r>
            <a:r>
              <a:rPr lang="en-US" sz="1600" dirty="0">
                <a:ea typeface="+mj-lt"/>
                <a:cs typeface="+mj-lt"/>
              </a:rPr>
              <a:t>A Powerful Tool to Study Metabolism under Changing Environmental Conditions</a:t>
            </a:r>
            <a:br>
              <a:rPr lang="en-US" sz="1600" dirty="0">
                <a:ea typeface="+mj-lt"/>
                <a:cs typeface="+mj-lt"/>
              </a:rPr>
            </a:br>
            <a:br>
              <a:rPr lang="en-US" sz="1600" dirty="0">
                <a:ea typeface="+mj-lt"/>
                <a:cs typeface="+mj-lt"/>
              </a:rPr>
            </a:br>
            <a:r>
              <a:rPr lang="en-US" sz="1100" dirty="0"/>
              <a:t>                        Herrmann </a:t>
            </a:r>
            <a:r>
              <a:rPr lang="en-US" sz="1100" i="1" dirty="0"/>
              <a:t>et al.</a:t>
            </a:r>
            <a:r>
              <a:rPr lang="en-US" sz="1100" dirty="0"/>
              <a:t> 2019, submitted </a:t>
            </a:r>
            <a:endParaRPr lang="en-US" sz="1600" dirty="0"/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0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5A226-D6D8-4869-BFA3-EA28917B45DD}"/>
              </a:ext>
            </a:extLst>
          </p:cNvPr>
          <p:cNvSpPr txBox="1"/>
          <p:nvPr/>
        </p:nvSpPr>
        <p:spPr>
          <a:xfrm>
            <a:off x="1738424" y="2013097"/>
            <a:ext cx="1529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COBRA(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1C57F-B693-4234-8F43-52861AB5FFA2}"/>
              </a:ext>
            </a:extLst>
          </p:cNvPr>
          <p:cNvSpPr txBox="1"/>
          <p:nvPr/>
        </p:nvSpPr>
        <p:spPr>
          <a:xfrm>
            <a:off x="720578" y="2758484"/>
            <a:ext cx="3646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ACHR         OPTGP           </a:t>
            </a:r>
            <a:r>
              <a:rPr lang="en-US" u="sng" dirty="0"/>
              <a:t>CHRR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51887-FD74-4E10-B186-4CB762646625}"/>
              </a:ext>
            </a:extLst>
          </p:cNvPr>
          <p:cNvCxnSpPr/>
          <p:nvPr/>
        </p:nvCxnSpPr>
        <p:spPr>
          <a:xfrm>
            <a:off x="2584154" y="2424665"/>
            <a:ext cx="1304260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4A39A-3D01-469D-96FD-0C6B6738EEE7}"/>
              </a:ext>
            </a:extLst>
          </p:cNvPr>
          <p:cNvCxnSpPr>
            <a:cxnSpLocks/>
          </p:cNvCxnSpPr>
          <p:nvPr/>
        </p:nvCxnSpPr>
        <p:spPr>
          <a:xfrm flipH="1">
            <a:off x="1079647" y="2424665"/>
            <a:ext cx="1274136" cy="35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695CF2-F4C9-4E17-8C82-96006010D45E}"/>
              </a:ext>
            </a:extLst>
          </p:cNvPr>
          <p:cNvCxnSpPr>
            <a:cxnSpLocks/>
          </p:cNvCxnSpPr>
          <p:nvPr/>
        </p:nvCxnSpPr>
        <p:spPr>
          <a:xfrm>
            <a:off x="2468967" y="2424664"/>
            <a:ext cx="1772" cy="31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235D3E-D0CA-4408-95EE-7C01447FA1F4}"/>
              </a:ext>
            </a:extLst>
          </p:cNvPr>
          <p:cNvSpPr txBox="1"/>
          <p:nvPr/>
        </p:nvSpPr>
        <p:spPr>
          <a:xfrm>
            <a:off x="763775" y="3439631"/>
            <a:ext cx="3531780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Run time &amp; Convergence across 3 metabolic models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13108-2733-4384-B3DA-30FEF444E5ED}"/>
              </a:ext>
            </a:extLst>
          </p:cNvPr>
          <p:cNvSpPr txBox="1"/>
          <p:nvPr/>
        </p:nvSpPr>
        <p:spPr>
          <a:xfrm>
            <a:off x="6010043" y="6042312"/>
            <a:ext cx="348605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Model by Arnold &amp; </a:t>
            </a:r>
            <a:r>
              <a:rPr lang="en-US" sz="1300">
                <a:solidFill>
                  <a:schemeClr val="bg1"/>
                </a:solidFill>
              </a:rPr>
              <a:t>Nikoloski, 2014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482D0-A438-4396-B817-CC736342DAE3}"/>
              </a:ext>
            </a:extLst>
          </p:cNvPr>
          <p:cNvSpPr txBox="1"/>
          <p:nvPr/>
        </p:nvSpPr>
        <p:spPr>
          <a:xfrm>
            <a:off x="963132" y="5349063"/>
            <a:ext cx="30976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Constraint-based modelling without an objective function minimizes observer bias.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452BE-F752-468A-8201-084CFD1C7545}"/>
              </a:ext>
            </a:extLst>
          </p:cNvPr>
          <p:cNvSpPr txBox="1"/>
          <p:nvPr/>
        </p:nvSpPr>
        <p:spPr>
          <a:xfrm>
            <a:off x="9009856" y="3099758"/>
            <a:ext cx="25258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+ Metabolite </a:t>
            </a:r>
            <a:r>
              <a:rPr lang="en-GB"/>
              <a:t>Assays</a:t>
            </a:r>
            <a:endParaRPr lang="en-US"/>
          </a:p>
          <a:p>
            <a:r>
              <a:rPr lang="en-GB"/>
              <a:t>+ Proteomics</a:t>
            </a:r>
          </a:p>
          <a:p>
            <a:r>
              <a:rPr lang="en-GB"/>
              <a:t>+ Loopless</a:t>
            </a:r>
            <a:endParaRPr lang="en-GB" dirty="0"/>
          </a:p>
        </p:txBody>
      </p:sp>
      <p:pic>
        <p:nvPicPr>
          <p:cNvPr id="1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B698B8-F943-42B5-9211-9E83F73B8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6" t="7104" r="26348" b="6147"/>
          <a:stretch/>
        </p:blipFill>
        <p:spPr>
          <a:xfrm>
            <a:off x="4900734" y="638930"/>
            <a:ext cx="4076359" cy="57428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D0D829-044F-44CC-8453-F35DA1C64570}"/>
              </a:ext>
            </a:extLst>
          </p:cNvPr>
          <p:cNvSpPr txBox="1"/>
          <p:nvPr/>
        </p:nvSpPr>
        <p:spPr>
          <a:xfrm>
            <a:off x="6187252" y="6060033"/>
            <a:ext cx="3486057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Model by Arnold &amp; </a:t>
            </a:r>
            <a:r>
              <a:rPr lang="en-US" sz="1300">
                <a:solidFill>
                  <a:schemeClr val="bg1"/>
                </a:solidFill>
              </a:rPr>
              <a:t>Nikoloski, 2014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915895-0947-4150-A8F6-F14FC6072C06}"/>
              </a:ext>
            </a:extLst>
          </p:cNvPr>
          <p:cNvSpPr txBox="1">
            <a:spLocks/>
          </p:cNvSpPr>
          <p:nvPr/>
        </p:nvSpPr>
        <p:spPr>
          <a:xfrm>
            <a:off x="965198" y="342210"/>
            <a:ext cx="3092718" cy="135545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  <a:ea typeface="+mj-lt"/>
                <a:cs typeface="+mj-lt"/>
              </a:rPr>
              <a:t>Flux Sampling: </a:t>
            </a:r>
            <a:r>
              <a:rPr lang="en-US" sz="1600" dirty="0">
                <a:ea typeface="+mj-lt"/>
                <a:cs typeface="+mj-lt"/>
              </a:rPr>
              <a:t>A Powerful Tool to Study Metabolism under Changing Environmental Conditions</a:t>
            </a:r>
            <a:br>
              <a:rPr lang="en-US" sz="1600" dirty="0">
                <a:ea typeface="+mj-lt"/>
                <a:cs typeface="+mj-lt"/>
              </a:rPr>
            </a:br>
            <a:br>
              <a:rPr lang="en-US" sz="1600" dirty="0">
                <a:ea typeface="+mj-lt"/>
                <a:cs typeface="+mj-lt"/>
              </a:rPr>
            </a:br>
            <a:r>
              <a:rPr lang="en-US" sz="1100" dirty="0"/>
              <a:t>                        Herrmann </a:t>
            </a:r>
            <a:r>
              <a:rPr lang="en-US" sz="1100" i="1" dirty="0"/>
              <a:t>et al.</a:t>
            </a:r>
            <a:r>
              <a:rPr lang="en-US" sz="1100" dirty="0"/>
              <a:t> 2019, submitted </a:t>
            </a:r>
            <a:endParaRPr lang="en-US" sz="1600" dirty="0"/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3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28428"/>
            <a:ext cx="3092718" cy="6255292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Min-Path Method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1400" dirty="0"/>
              <a:t>                  Ranganathan &amp; Maranas, 2010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M-M Graph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Remove small molecules &amp; cofactors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>
                <a:solidFill>
                  <a:schemeClr val="tx1">
                    <a:lumMod val="75000"/>
                  </a:schemeClr>
                </a:solidFill>
              </a:rPr>
              <a:t>Possible Paths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>
                <a:solidFill>
                  <a:schemeClr val="tx1">
                    <a:lumMod val="75000"/>
                  </a:schemeClr>
                </a:solidFill>
              </a:rPr>
              <a:t>Node A – B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Check against flux sampling soln's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9A7B9C-B7A0-4029-B012-2801F93C27A4}"/>
              </a:ext>
            </a:extLst>
          </p:cNvPr>
          <p:cNvCxnSpPr/>
          <p:nvPr/>
        </p:nvCxnSpPr>
        <p:spPr>
          <a:xfrm flipH="1">
            <a:off x="2495107" y="1819940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51DF4-D455-4A00-B92F-4D9386F88910}"/>
              </a:ext>
            </a:extLst>
          </p:cNvPr>
          <p:cNvCxnSpPr>
            <a:cxnSpLocks/>
          </p:cNvCxnSpPr>
          <p:nvPr/>
        </p:nvCxnSpPr>
        <p:spPr>
          <a:xfrm flipH="1">
            <a:off x="2468525" y="3654056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3006B4-F170-44B7-86C9-1DF0BAB9E9A8}"/>
              </a:ext>
            </a:extLst>
          </p:cNvPr>
          <p:cNvCxnSpPr>
            <a:cxnSpLocks/>
          </p:cNvCxnSpPr>
          <p:nvPr/>
        </p:nvCxnSpPr>
        <p:spPr>
          <a:xfrm flipH="1">
            <a:off x="2468525" y="5089451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6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/>
                <a:cs typeface="Calibri"/>
              </a:rPr>
              <a:t>Two possibilities for carbon export from the chloroplast</a:t>
            </a:r>
            <a:endParaRPr lang="en-US" dirty="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9A7B9C-B7A0-4029-B012-2801F93C27A4}"/>
              </a:ext>
            </a:extLst>
          </p:cNvPr>
          <p:cNvCxnSpPr/>
          <p:nvPr/>
        </p:nvCxnSpPr>
        <p:spPr>
          <a:xfrm flipH="1">
            <a:off x="2495107" y="1819940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51DF4-D455-4A00-B92F-4D9386F88910}"/>
              </a:ext>
            </a:extLst>
          </p:cNvPr>
          <p:cNvCxnSpPr>
            <a:cxnSpLocks/>
          </p:cNvCxnSpPr>
          <p:nvPr/>
        </p:nvCxnSpPr>
        <p:spPr>
          <a:xfrm flipH="1">
            <a:off x="2468525" y="3654056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3006B4-F170-44B7-86C9-1DF0BAB9E9A8}"/>
              </a:ext>
            </a:extLst>
          </p:cNvPr>
          <p:cNvCxnSpPr>
            <a:cxnSpLocks/>
          </p:cNvCxnSpPr>
          <p:nvPr/>
        </p:nvCxnSpPr>
        <p:spPr>
          <a:xfrm flipH="1">
            <a:off x="2468525" y="5089451"/>
            <a:ext cx="7088" cy="613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16B71AF3-E03F-4C37-ABCB-AE31BC9E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56" y="2223259"/>
            <a:ext cx="6393713" cy="33861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B5034C-C9DC-4EEE-A057-3BCFB648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28428"/>
            <a:ext cx="3092718" cy="6255292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Min-Path Method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1400" dirty="0"/>
              <a:t>                  Ranganathan &amp; Maranas, 2010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M-M Graph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Remove small molecules &amp; cofactors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>
                <a:solidFill>
                  <a:schemeClr val="tx1">
                    <a:lumMod val="75000"/>
                  </a:schemeClr>
                </a:solidFill>
              </a:rPr>
              <a:t>Possible Paths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>
                <a:solidFill>
                  <a:schemeClr val="tx1">
                    <a:lumMod val="75000"/>
                  </a:schemeClr>
                </a:solidFill>
              </a:rPr>
              <a:t>Node A – B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Check against flux sampling soln's</a:t>
            </a:r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32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0103" y="-139286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/>
                <a:cs typeface="Calibri"/>
              </a:rPr>
              <a:t>Two possibilities for carbon export from the chloroplast</a:t>
            </a:r>
            <a:endParaRPr lang="en-US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1BC27-333C-4602-8808-F5A9E707D57A}"/>
              </a:ext>
            </a:extLst>
          </p:cNvPr>
          <p:cNvSpPr txBox="1"/>
          <p:nvPr/>
        </p:nvSpPr>
        <p:spPr>
          <a:xfrm>
            <a:off x="621415" y="26546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4DC4E9-2C02-44CC-8730-48DEA2A078F9}"/>
              </a:ext>
            </a:extLst>
          </p:cNvPr>
          <p:cNvSpPr/>
          <p:nvPr/>
        </p:nvSpPr>
        <p:spPr>
          <a:xfrm>
            <a:off x="326775" y="33150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C36F2D-3381-480F-A587-F838A6FBB8EC}"/>
              </a:ext>
            </a:extLst>
          </p:cNvPr>
          <p:cNvSpPr/>
          <p:nvPr/>
        </p:nvSpPr>
        <p:spPr>
          <a:xfrm>
            <a:off x="326774" y="60582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00008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F153EA-46A0-4A64-99A9-D3F22E0A3CDA}"/>
              </a:ext>
            </a:extLst>
          </p:cNvPr>
          <p:cNvSpPr/>
          <p:nvPr/>
        </p:nvSpPr>
        <p:spPr>
          <a:xfrm>
            <a:off x="326774" y="89030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809235-9004-46F1-8B80-47243C65EA5E}"/>
              </a:ext>
            </a:extLst>
          </p:cNvPr>
          <p:cNvSpPr/>
          <p:nvPr/>
        </p:nvSpPr>
        <p:spPr>
          <a:xfrm>
            <a:off x="326774" y="118494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A08E37-AAF9-4807-AE2A-04E512ED8E38}"/>
              </a:ext>
            </a:extLst>
          </p:cNvPr>
          <p:cNvSpPr/>
          <p:nvPr/>
        </p:nvSpPr>
        <p:spPr>
          <a:xfrm>
            <a:off x="3122427" y="1314891"/>
            <a:ext cx="7983279" cy="53251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DC54A-7BD3-458E-B954-078103632887}"/>
              </a:ext>
            </a:extLst>
          </p:cNvPr>
          <p:cNvSpPr txBox="1"/>
          <p:nvPr/>
        </p:nvSpPr>
        <p:spPr>
          <a:xfrm>
            <a:off x="223284" y="3306725"/>
            <a:ext cx="27432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TPT2 is the primarily used pathway but there exists some flexibility between the two. </a:t>
            </a:r>
          </a:p>
          <a:p>
            <a:endParaRPr lang="en-GB" dirty="0"/>
          </a:p>
          <a:p>
            <a:r>
              <a:rPr lang="en-GB" dirty="0"/>
              <a:t>The Col-0 wild-type </a:t>
            </a:r>
            <a:r>
              <a:rPr lang="en-GB"/>
              <a:t>changes its ATP &amp; NADPH requirements in response to cold.</a:t>
            </a:r>
          </a:p>
          <a:p>
            <a:endParaRPr lang="en-GB" dirty="0"/>
          </a:p>
          <a:p>
            <a:r>
              <a:rPr lang="en-GB"/>
              <a:t>The </a:t>
            </a:r>
            <a:r>
              <a:rPr lang="en-GB" i="1"/>
              <a:t>fum2</a:t>
            </a:r>
            <a:r>
              <a:rPr lang="en-GB"/>
              <a:t> mutant does not. </a:t>
            </a:r>
            <a:endParaRPr lang="en-GB" dirty="0"/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2B59D89-ECB0-48F0-95A4-D24B331B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84" y="1312055"/>
            <a:ext cx="7651898" cy="2701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F2BFC0-955B-4519-BDA7-DDDA425ED2E0}"/>
              </a:ext>
            </a:extLst>
          </p:cNvPr>
          <p:cNvSpPr txBox="1"/>
          <p:nvPr/>
        </p:nvSpPr>
        <p:spPr>
          <a:xfrm>
            <a:off x="5081536" y="1846876"/>
            <a:ext cx="5318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TPT1                                                      TPT2</a:t>
            </a:r>
          </a:p>
        </p:txBody>
      </p:sp>
      <p:pic>
        <p:nvPicPr>
          <p:cNvPr id="13" name="Picture 1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87908C4-64C2-43EB-AF2C-55FE954B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285" y="3939669"/>
            <a:ext cx="7607593" cy="27000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96D3CF-6170-4170-9B74-224643F96750}"/>
              </a:ext>
            </a:extLst>
          </p:cNvPr>
          <p:cNvSpPr txBox="1"/>
          <p:nvPr/>
        </p:nvSpPr>
        <p:spPr>
          <a:xfrm>
            <a:off x="5054955" y="4416410"/>
            <a:ext cx="5318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NADPH                                                     ATP</a:t>
            </a:r>
          </a:p>
        </p:txBody>
      </p:sp>
    </p:spTree>
    <p:extLst>
      <p:ext uri="{BB962C8B-B14F-4D97-AF65-F5344CB8AC3E}">
        <p14:creationId xmlns:p14="http://schemas.microsoft.com/office/powerpoint/2010/main" val="278184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80187"/>
            <a:ext cx="3092718" cy="6255292"/>
          </a:xfrm>
          <a:noFill/>
        </p:spPr>
        <p:txBody>
          <a:bodyPr anchor="t">
            <a:normAutofit/>
          </a:bodyPr>
          <a:lstStyle/>
          <a:p>
            <a:pPr algn="ctr"/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"/>
              </a:rPr>
              <a:t>Changing the ATP/NADPH </a:t>
            </a:r>
            <a:r>
              <a:rPr lang="en-US" dirty="0">
                <a:cs typeface="Calibri"/>
              </a:rPr>
              <a:t>production affects carbon export from chloroplast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CF3DB-6ADC-40C5-86C3-13F4107B5BE6}"/>
              </a:ext>
            </a:extLst>
          </p:cNvPr>
          <p:cNvCxnSpPr/>
          <p:nvPr/>
        </p:nvCxnSpPr>
        <p:spPr>
          <a:xfrm flipV="1">
            <a:off x="357962" y="1660340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952CF-834A-4CD3-8230-A4AA4AD9A5AF}"/>
              </a:ext>
            </a:extLst>
          </p:cNvPr>
          <p:cNvCxnSpPr>
            <a:cxnSpLocks/>
          </p:cNvCxnSpPr>
          <p:nvPr/>
        </p:nvCxnSpPr>
        <p:spPr>
          <a:xfrm flipV="1">
            <a:off x="357962" y="4185573"/>
            <a:ext cx="11571657" cy="10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AD84B2-0069-4554-9782-B645837B0064}"/>
              </a:ext>
            </a:extLst>
          </p:cNvPr>
          <p:cNvSpPr txBox="1"/>
          <p:nvPr/>
        </p:nvSpPr>
        <p:spPr>
          <a:xfrm>
            <a:off x="1579541" y="1801554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 dirty="0"/>
              <a:t>Minimum ATP/NADPH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/>
              <a:t>Capacity for TPT1 under high NADPH production is highest for Col0 cold.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D21E-B79C-4266-8CD1-6EDF9E4048A1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4169B-D715-4569-BB69-8490326676EF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A0D01-E492-42D1-9E97-163F9A0E465E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A40BF-A851-4B7E-989D-9A1F6A607F42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16037-C5D9-49DF-BDEA-AC6F3288F639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62162-98E1-4F95-BFE6-F5909758DEC1}"/>
              </a:ext>
            </a:extLst>
          </p:cNvPr>
          <p:cNvSpPr txBox="1"/>
          <p:nvPr/>
        </p:nvSpPr>
        <p:spPr>
          <a:xfrm>
            <a:off x="1561819" y="4424251"/>
            <a:ext cx="274320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 dirty="0"/>
              <a:t>Maximum ATP/NADPH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sz="1600" dirty="0"/>
              <a:t>When conditions are NADPH limited, the TPT1 reaction carries a flux.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9B4221-19FC-465F-AD75-307803CB9499}"/>
              </a:ext>
            </a:extLst>
          </p:cNvPr>
          <p:cNvSpPr/>
          <p:nvPr/>
        </p:nvSpPr>
        <p:spPr>
          <a:xfrm>
            <a:off x="4451498" y="1704753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47AF72-4896-4538-9964-D661F2C96A10}"/>
              </a:ext>
            </a:extLst>
          </p:cNvPr>
          <p:cNvSpPr/>
          <p:nvPr/>
        </p:nvSpPr>
        <p:spPr>
          <a:xfrm>
            <a:off x="4451497" y="4247707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A670ED-F5B6-40B0-BD4D-2AFC30EF0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725" y="1755079"/>
            <a:ext cx="6624084" cy="2373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D7D15-7018-47F9-BED9-B744EC3564BA}"/>
              </a:ext>
            </a:extLst>
          </p:cNvPr>
          <p:cNvSpPr txBox="1"/>
          <p:nvPr/>
        </p:nvSpPr>
        <p:spPr>
          <a:xfrm>
            <a:off x="5923280" y="2041806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C46418-3CE4-4412-A5A0-FF50BDF0A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725" y="4333475"/>
            <a:ext cx="6650664" cy="2337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76D47-BFB5-4414-905D-CD1A9570A175}"/>
              </a:ext>
            </a:extLst>
          </p:cNvPr>
          <p:cNvSpPr txBox="1"/>
          <p:nvPr/>
        </p:nvSpPr>
        <p:spPr>
          <a:xfrm>
            <a:off x="5923280" y="4657651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37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ea typeface="+mj-lt"/>
                <a:cs typeface="+mj-lt"/>
              </a:rPr>
              <a:t>Using metabolic modelling to understand </a:t>
            </a:r>
            <a:r>
              <a:rPr lang="en-US" sz="4000" dirty="0">
                <a:ea typeface="+mj-lt"/>
                <a:cs typeface="+mj-lt"/>
              </a:rPr>
              <a:t>the limitations to photosynthesis under changing environmental conditions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2313" y="4800600"/>
            <a:ext cx="7991786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dirty="0"/>
          </a:p>
          <a:p>
            <a:pPr algn="r"/>
            <a:r>
              <a:rPr lang="en-US" dirty="0"/>
              <a:t>Helena Herrmann, </a:t>
            </a:r>
            <a:r>
              <a:rPr lang="en-US" dirty="0">
                <a:solidFill>
                  <a:srgbClr val="0070C0"/>
                </a:solidFill>
              </a:rPr>
              <a:t>Jean-Marc Schwartz</a:t>
            </a:r>
            <a:r>
              <a:rPr lang="en-US" dirty="0"/>
              <a:t>, Giles Johnson</a:t>
            </a:r>
          </a:p>
        </p:txBody>
      </p:sp>
    </p:spTree>
    <p:extLst>
      <p:ext uri="{BB962C8B-B14F-4D97-AF65-F5344CB8AC3E}">
        <p14:creationId xmlns:p14="http://schemas.microsoft.com/office/powerpoint/2010/main" val="154925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"/>
              </a:rPr>
              <a:t>Changing the carbon export changes the ATP &amp; NADPH production </a:t>
            </a:r>
          </a:p>
        </p:txBody>
      </p:sp>
      <p:pic>
        <p:nvPicPr>
          <p:cNvPr id="5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92061E17-5EC1-45AA-AC5E-AE0F5BD0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3" y="1758746"/>
            <a:ext cx="4722594" cy="2543384"/>
          </a:xfrm>
          <a:prstGeom prst="rect">
            <a:avLst/>
          </a:prstGeom>
        </p:spPr>
      </p:pic>
      <p:pic>
        <p:nvPicPr>
          <p:cNvPr id="6" name="Picture 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628EC628-D78F-4F73-8AA7-9005DA87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80" y="4408084"/>
            <a:ext cx="4734798" cy="245160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0807F-6D3A-433A-A1FD-EBBB606378CD}"/>
              </a:ext>
            </a:extLst>
          </p:cNvPr>
          <p:cNvCxnSpPr/>
          <p:nvPr/>
        </p:nvCxnSpPr>
        <p:spPr>
          <a:xfrm flipV="1">
            <a:off x="357962" y="1678061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F5BD2-1B21-4E89-A4A2-1610DC2CC434}"/>
              </a:ext>
            </a:extLst>
          </p:cNvPr>
          <p:cNvCxnSpPr/>
          <p:nvPr/>
        </p:nvCxnSpPr>
        <p:spPr>
          <a:xfrm flipV="1">
            <a:off x="342013" y="4293670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28EB39-C8EB-4303-A00C-DBA6FE13F524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B5007E-A4A1-4F3B-93D1-27EDCB0A5F5D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504E8-2FDF-4C45-8A17-C33C48EDDA6F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BB2344-A6D0-43E2-BF19-72A80FE0B158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354685-CB0D-41EA-B858-3CF7B6710442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53C3F-F2F7-4E7F-92AF-B9B7CB453557}"/>
              </a:ext>
            </a:extLst>
          </p:cNvPr>
          <p:cNvSpPr/>
          <p:nvPr/>
        </p:nvSpPr>
        <p:spPr>
          <a:xfrm>
            <a:off x="5186915" y="4371752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AD0C9D-6D15-454D-95F9-FCC646198F36}"/>
              </a:ext>
            </a:extLst>
          </p:cNvPr>
          <p:cNvSpPr/>
          <p:nvPr/>
        </p:nvSpPr>
        <p:spPr>
          <a:xfrm>
            <a:off x="5178056" y="1775637"/>
            <a:ext cx="6716230" cy="2436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A6C372-0F39-4B4A-AADA-796AF9A72DCB}"/>
              </a:ext>
            </a:extLst>
          </p:cNvPr>
          <p:cNvSpPr txBox="1"/>
          <p:nvPr/>
        </p:nvSpPr>
        <p:spPr>
          <a:xfrm>
            <a:off x="322588" y="706974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0.49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0.49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0.51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
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0.48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B08327-EE3F-4A14-ACE7-278AC43FAEFF}"/>
              </a:ext>
            </a:extLst>
          </p:cNvPr>
          <p:cNvSpPr txBox="1"/>
          <p:nvPr/>
        </p:nvSpPr>
        <p:spPr>
          <a:xfrm>
            <a:off x="1588902" y="7073530"/>
            <a:ext cx="7230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0.52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
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0.50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0.54</a:t>
            </a:r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
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0.48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356637-3B37-4337-951B-F0B5B0562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725" y="1830879"/>
            <a:ext cx="6632945" cy="2363358"/>
          </a:xfrm>
          <a:prstGeom prst="rect">
            <a:avLst/>
          </a:prstGeom>
        </p:spPr>
      </p:pic>
      <p:pic>
        <p:nvPicPr>
          <p:cNvPr id="3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23E82E3-2F6B-4C06-A700-50BFDA3F3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866" y="4426995"/>
            <a:ext cx="6659524" cy="2336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5E801-A971-48A4-9BCF-CAB8339E97B2}"/>
              </a:ext>
            </a:extLst>
          </p:cNvPr>
          <p:cNvSpPr txBox="1"/>
          <p:nvPr/>
        </p:nvSpPr>
        <p:spPr>
          <a:xfrm>
            <a:off x="6587815" y="2156992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NADPH                                             ATP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FFB7BD-C6F3-4B3C-95A4-5DFE14C0F6B7}"/>
              </a:ext>
            </a:extLst>
          </p:cNvPr>
          <p:cNvSpPr txBox="1"/>
          <p:nvPr/>
        </p:nvSpPr>
        <p:spPr>
          <a:xfrm>
            <a:off x="6649838" y="4859433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NADPH                                             ATP</a:t>
            </a:r>
          </a:p>
        </p:txBody>
      </p:sp>
    </p:spTree>
    <p:extLst>
      <p:ext uri="{BB962C8B-B14F-4D97-AF65-F5344CB8AC3E}">
        <p14:creationId xmlns:p14="http://schemas.microsoft.com/office/powerpoint/2010/main" val="2936136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"/>
              </a:rPr>
              <a:t>Changing the carbon export changes the ATP &amp; NADPH production </a:t>
            </a:r>
          </a:p>
        </p:txBody>
      </p:sp>
      <p:pic>
        <p:nvPicPr>
          <p:cNvPr id="5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92061E17-5EC1-45AA-AC5E-AE0F5BD0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02" y="1777561"/>
            <a:ext cx="4722594" cy="2543384"/>
          </a:xfrm>
          <a:prstGeom prst="rect">
            <a:avLst/>
          </a:prstGeom>
        </p:spPr>
      </p:pic>
      <p:pic>
        <p:nvPicPr>
          <p:cNvPr id="6" name="Picture 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628EC628-D78F-4F73-8AA7-9005DA877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39" y="4379862"/>
            <a:ext cx="4734798" cy="245160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0807F-6D3A-433A-A1FD-EBBB606378CD}"/>
              </a:ext>
            </a:extLst>
          </p:cNvPr>
          <p:cNvCxnSpPr/>
          <p:nvPr/>
        </p:nvCxnSpPr>
        <p:spPr>
          <a:xfrm flipV="1">
            <a:off x="357962" y="1678061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F5BD2-1B21-4E89-A4A2-1610DC2CC434}"/>
              </a:ext>
            </a:extLst>
          </p:cNvPr>
          <p:cNvCxnSpPr/>
          <p:nvPr/>
        </p:nvCxnSpPr>
        <p:spPr>
          <a:xfrm flipV="1">
            <a:off x="342013" y="4293670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C8C9A5-D6DE-419B-9DE5-18A6F652CA7F}"/>
              </a:ext>
            </a:extLst>
          </p:cNvPr>
          <p:cNvSpPr txBox="1"/>
          <p:nvPr/>
        </p:nvSpPr>
        <p:spPr>
          <a:xfrm>
            <a:off x="7615747" y="11146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Non-Loopless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509E3-9912-46BC-BB9F-E0D2B912A00E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70E7EE-6CC6-49A3-9A6B-84CF8BDBCE67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8E93D7-B8F7-4EE6-845A-FD66A41C305A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274840-0429-4B7E-80BA-64B6CCE8D9B5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66AD96-9A31-4E41-A0A4-C3921F8A8FA1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18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"/>
              </a:rPr>
              <a:t>Changing the carbon export changes the ATP &amp; NADPH production </a:t>
            </a:r>
          </a:p>
        </p:txBody>
      </p:sp>
      <p:pic>
        <p:nvPicPr>
          <p:cNvPr id="5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92061E17-5EC1-45AA-AC5E-AE0F5BD0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02" y="1777561"/>
            <a:ext cx="4722594" cy="2543384"/>
          </a:xfrm>
          <a:prstGeom prst="rect">
            <a:avLst/>
          </a:prstGeom>
        </p:spPr>
      </p:pic>
      <p:pic>
        <p:nvPicPr>
          <p:cNvPr id="6" name="Picture 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628EC628-D78F-4F73-8AA7-9005DA877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39" y="4379862"/>
            <a:ext cx="4734798" cy="2451603"/>
          </a:xfrm>
          <a:prstGeom prst="rect">
            <a:avLst/>
          </a:prstGeom>
        </p:spPr>
      </p:pic>
      <p:pic>
        <p:nvPicPr>
          <p:cNvPr id="7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6494385A-C003-47CD-9F2A-582F2AD02D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79" t="8013" r="51824" b="-321"/>
          <a:stretch/>
        </p:blipFill>
        <p:spPr>
          <a:xfrm>
            <a:off x="887819" y="4380614"/>
            <a:ext cx="3289509" cy="2402825"/>
          </a:xfrm>
          <a:prstGeom prst="rect">
            <a:avLst/>
          </a:prstGeom>
        </p:spPr>
      </p:pic>
      <p:pic>
        <p:nvPicPr>
          <p:cNvPr id="11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BC781B2-FB80-4783-AE65-C821C006B1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92" t="7850" r="52059" b="-683"/>
          <a:stretch/>
        </p:blipFill>
        <p:spPr>
          <a:xfrm>
            <a:off x="887817" y="1811078"/>
            <a:ext cx="3289749" cy="240811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0807F-6D3A-433A-A1FD-EBBB606378CD}"/>
              </a:ext>
            </a:extLst>
          </p:cNvPr>
          <p:cNvCxnSpPr/>
          <p:nvPr/>
        </p:nvCxnSpPr>
        <p:spPr>
          <a:xfrm flipV="1">
            <a:off x="357962" y="1678061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F5BD2-1B21-4E89-A4A2-1610DC2CC434}"/>
              </a:ext>
            </a:extLst>
          </p:cNvPr>
          <p:cNvCxnSpPr/>
          <p:nvPr/>
        </p:nvCxnSpPr>
        <p:spPr>
          <a:xfrm flipV="1">
            <a:off x="342013" y="4293670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C8C9A5-D6DE-419B-9DE5-18A6F652CA7F}"/>
              </a:ext>
            </a:extLst>
          </p:cNvPr>
          <p:cNvSpPr txBox="1"/>
          <p:nvPr/>
        </p:nvSpPr>
        <p:spPr>
          <a:xfrm>
            <a:off x="7615747" y="11146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Non-Loopless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509E3-9912-46BC-BB9F-E0D2B912A00E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70E7EE-6CC6-49A3-9A6B-84CF8BDBCE67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8E93D7-B8F7-4EE6-845A-FD66A41C305A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274840-0429-4B7E-80BA-64B6CCE8D9B5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66AD96-9A31-4E41-A0A4-C3921F8A8FA1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38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"/>
              </a:rPr>
              <a:t>Changing the carbon export changes the ATP &amp; NADPH production </a:t>
            </a:r>
          </a:p>
        </p:txBody>
      </p:sp>
      <p:pic>
        <p:nvPicPr>
          <p:cNvPr id="5" name="Picture 5" descr="A close up of a clock&#10;&#10;Description generated with high confidence">
            <a:extLst>
              <a:ext uri="{FF2B5EF4-FFF2-40B4-BE49-F238E27FC236}">
                <a16:creationId xmlns:a16="http://schemas.microsoft.com/office/drawing/2014/main" id="{92061E17-5EC1-45AA-AC5E-AE0F5BD0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43" y="1758746"/>
            <a:ext cx="4722594" cy="2543384"/>
          </a:xfrm>
          <a:prstGeom prst="rect">
            <a:avLst/>
          </a:prstGeom>
        </p:spPr>
      </p:pic>
      <p:pic>
        <p:nvPicPr>
          <p:cNvPr id="6" name="Picture 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628EC628-D78F-4F73-8AA7-9005DA87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80" y="4408084"/>
            <a:ext cx="4734798" cy="245160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0807F-6D3A-433A-A1FD-EBBB606378CD}"/>
              </a:ext>
            </a:extLst>
          </p:cNvPr>
          <p:cNvCxnSpPr/>
          <p:nvPr/>
        </p:nvCxnSpPr>
        <p:spPr>
          <a:xfrm flipV="1">
            <a:off x="357962" y="1678061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F5BD2-1B21-4E89-A4A2-1610DC2CC434}"/>
              </a:ext>
            </a:extLst>
          </p:cNvPr>
          <p:cNvCxnSpPr/>
          <p:nvPr/>
        </p:nvCxnSpPr>
        <p:spPr>
          <a:xfrm flipV="1">
            <a:off x="342013" y="4293670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C8C9A5-D6DE-419B-9DE5-18A6F652CA7F}"/>
              </a:ext>
            </a:extLst>
          </p:cNvPr>
          <p:cNvSpPr txBox="1"/>
          <p:nvPr/>
        </p:nvSpPr>
        <p:spPr>
          <a:xfrm>
            <a:off x="7717347" y="11248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Loopless</a:t>
            </a:r>
            <a:endParaRPr lang="en-GB" dirty="0"/>
          </a:p>
        </p:txBody>
      </p:sp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21CA155B-538E-488C-860C-1BC31990A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86" t="7006" r="7561" b="637"/>
          <a:stretch/>
        </p:blipFill>
        <p:spPr>
          <a:xfrm>
            <a:off x="5261376" y="1882799"/>
            <a:ext cx="6423397" cy="2242166"/>
          </a:xfrm>
          <a:prstGeom prst="rect">
            <a:avLst/>
          </a:prstGeom>
        </p:spPr>
      </p:pic>
      <p:pic>
        <p:nvPicPr>
          <p:cNvPr id="4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0EB70C0-2659-4A30-BC3A-6B99C7E578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5" t="7968" r="6961" b="398"/>
          <a:stretch/>
        </p:blipFill>
        <p:spPr>
          <a:xfrm>
            <a:off x="5260621" y="4467578"/>
            <a:ext cx="6420845" cy="2232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28EB39-C8EB-4303-A00C-DBA6FE13F524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B5007E-A4A1-4F3B-93D1-27EDCB0A5F5D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504E8-2FDF-4C45-8A17-C33C48EDDA6F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BB2344-A6D0-43E2-BF19-72A80FE0B158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354685-CB0D-41EA-B858-3CF7B6710442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175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80187"/>
            <a:ext cx="3092718" cy="6255292"/>
          </a:xfrm>
          <a:noFill/>
        </p:spPr>
        <p:txBody>
          <a:bodyPr anchor="t">
            <a:normAutofit/>
          </a:bodyPr>
          <a:lstStyle/>
          <a:p>
            <a:pPr algn="ctr"/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"/>
              </a:rPr>
              <a:t>Changing the ATP/NADP production affects carbon export from chloroplast</a:t>
            </a:r>
          </a:p>
        </p:txBody>
      </p:sp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F4DDB45-F00C-400C-83DD-86CD4CD26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" t="8273" r="7656"/>
          <a:stretch/>
        </p:blipFill>
        <p:spPr>
          <a:xfrm>
            <a:off x="4557692" y="4340140"/>
            <a:ext cx="6556931" cy="2295731"/>
          </a:xfrm>
          <a:prstGeom prst="rect">
            <a:avLst/>
          </a:prstGeom>
        </p:spPr>
      </p:pic>
      <p:pic>
        <p:nvPicPr>
          <p:cNvPr id="11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A4E22C00-4E98-44C6-8E66-F91BC68A1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2" t="7063" r="8164" b="372"/>
          <a:stretch/>
        </p:blipFill>
        <p:spPr>
          <a:xfrm>
            <a:off x="4557692" y="1757492"/>
            <a:ext cx="6561862" cy="233548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CF3DB-6ADC-40C5-86C3-13F4107B5BE6}"/>
              </a:ext>
            </a:extLst>
          </p:cNvPr>
          <p:cNvCxnSpPr/>
          <p:nvPr/>
        </p:nvCxnSpPr>
        <p:spPr>
          <a:xfrm flipV="1">
            <a:off x="357962" y="1678061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952CF-834A-4CD3-8230-A4AA4AD9A5AF}"/>
              </a:ext>
            </a:extLst>
          </p:cNvPr>
          <p:cNvCxnSpPr>
            <a:cxnSpLocks/>
          </p:cNvCxnSpPr>
          <p:nvPr/>
        </p:nvCxnSpPr>
        <p:spPr>
          <a:xfrm flipV="1">
            <a:off x="357962" y="4185573"/>
            <a:ext cx="11571657" cy="10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AD84B2-0069-4554-9782-B645837B0064}"/>
              </a:ext>
            </a:extLst>
          </p:cNvPr>
          <p:cNvSpPr txBox="1"/>
          <p:nvPr/>
        </p:nvSpPr>
        <p:spPr>
          <a:xfrm>
            <a:off x="1579541" y="1801554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 dirty="0"/>
              <a:t>ATP</a:t>
            </a:r>
            <a:r>
              <a:rPr lang="en-GB" dirty="0">
                <a:ea typeface="+mn-lt"/>
                <a:cs typeface="+mn-lt"/>
              </a:rPr>
              <a:t>/NADPH 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= 100/166 </a:t>
            </a:r>
            <a:endParaRPr lang="en-GB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= 0.60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9B5FB-F42E-4FD5-83B3-820E358644CB}"/>
              </a:ext>
            </a:extLst>
          </p:cNvPr>
          <p:cNvSpPr txBox="1"/>
          <p:nvPr/>
        </p:nvSpPr>
        <p:spPr>
          <a:xfrm>
            <a:off x="1588402" y="4636902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/>
              <a:t>ATP</a:t>
            </a:r>
            <a:r>
              <a:rPr lang="en-GB">
                <a:ea typeface="+mn-lt"/>
                <a:cs typeface="+mn-lt"/>
              </a:rPr>
              <a:t>/NADPH </a:t>
            </a:r>
            <a:endParaRPr lang="en-GB" dirty="0">
              <a:ea typeface="+mn-lt"/>
              <a:cs typeface="+mn-lt"/>
            </a:endParaRP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= 100/213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= 0.47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D7D15-7018-47F9-BED9-B744EC3564BA}"/>
              </a:ext>
            </a:extLst>
          </p:cNvPr>
          <p:cNvSpPr txBox="1"/>
          <p:nvPr/>
        </p:nvSpPr>
        <p:spPr>
          <a:xfrm>
            <a:off x="5923280" y="2316480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576D47-BFB5-4414-905D-CD1A9570A175}"/>
              </a:ext>
            </a:extLst>
          </p:cNvPr>
          <p:cNvSpPr txBox="1"/>
          <p:nvPr/>
        </p:nvSpPr>
        <p:spPr>
          <a:xfrm>
            <a:off x="5923280" y="4826000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D21E-B79C-4266-8CD1-6EDF9E4048A1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4169B-D715-4569-BB69-8490326676EF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A0D01-E492-42D1-9E97-163F9A0E465E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A40BF-A851-4B7E-989D-9A1F6A607F42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16037-C5D9-49DF-BDEA-AC6F3288F639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096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80187"/>
            <a:ext cx="3092718" cy="6255292"/>
          </a:xfrm>
          <a:noFill/>
        </p:spPr>
        <p:txBody>
          <a:bodyPr anchor="t">
            <a:normAutofit/>
          </a:bodyPr>
          <a:lstStyle/>
          <a:p>
            <a:pPr algn="ctr"/>
            <a:br>
              <a:rPr lang="en-US" sz="28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"/>
              </a:rPr>
              <a:t>Changing the ATP/NADP production affects carbon export from chloroplast</a:t>
            </a:r>
          </a:p>
        </p:txBody>
      </p:sp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F4DDB45-F00C-400C-83DD-86CD4CD26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" t="8273" r="7656"/>
          <a:stretch/>
        </p:blipFill>
        <p:spPr>
          <a:xfrm>
            <a:off x="4557692" y="4340140"/>
            <a:ext cx="6556931" cy="2295731"/>
          </a:xfrm>
          <a:prstGeom prst="rect">
            <a:avLst/>
          </a:prstGeom>
        </p:spPr>
      </p:pic>
      <p:pic>
        <p:nvPicPr>
          <p:cNvPr id="11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A4E22C00-4E98-44C6-8E66-F91BC68A1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2" t="7063" r="8164" b="372"/>
          <a:stretch/>
        </p:blipFill>
        <p:spPr>
          <a:xfrm>
            <a:off x="4557692" y="1757492"/>
            <a:ext cx="6561862" cy="233548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CF3DB-6ADC-40C5-86C3-13F4107B5BE6}"/>
              </a:ext>
            </a:extLst>
          </p:cNvPr>
          <p:cNvCxnSpPr/>
          <p:nvPr/>
        </p:nvCxnSpPr>
        <p:spPr>
          <a:xfrm flipV="1">
            <a:off x="357962" y="1678061"/>
            <a:ext cx="11536216" cy="1782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952CF-834A-4CD3-8230-A4AA4AD9A5AF}"/>
              </a:ext>
            </a:extLst>
          </p:cNvPr>
          <p:cNvCxnSpPr>
            <a:cxnSpLocks/>
          </p:cNvCxnSpPr>
          <p:nvPr/>
        </p:nvCxnSpPr>
        <p:spPr>
          <a:xfrm flipV="1">
            <a:off x="357962" y="4185573"/>
            <a:ext cx="11571657" cy="10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AD84B2-0069-4554-9782-B645837B0064}"/>
              </a:ext>
            </a:extLst>
          </p:cNvPr>
          <p:cNvSpPr txBox="1"/>
          <p:nvPr/>
        </p:nvSpPr>
        <p:spPr>
          <a:xfrm>
            <a:off x="1579541" y="1801554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 dirty="0"/>
              <a:t>Low</a:t>
            </a:r>
            <a:br>
              <a:rPr lang="en-GB" dirty="0"/>
            </a:br>
            <a:r>
              <a:rPr lang="en-GB" dirty="0"/>
              <a:t>NADPH production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Flux = 166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D7D15-7018-47F9-BED9-B744EC3564BA}"/>
              </a:ext>
            </a:extLst>
          </p:cNvPr>
          <p:cNvSpPr txBox="1"/>
          <p:nvPr/>
        </p:nvSpPr>
        <p:spPr>
          <a:xfrm>
            <a:off x="5923280" y="2316480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576D47-BFB5-4414-905D-CD1A9570A175}"/>
              </a:ext>
            </a:extLst>
          </p:cNvPr>
          <p:cNvSpPr txBox="1"/>
          <p:nvPr/>
        </p:nvSpPr>
        <p:spPr>
          <a:xfrm>
            <a:off x="5923280" y="4826000"/>
            <a:ext cx="4592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TPT1                                              TPT2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0D21E-B79C-4266-8CD1-6EDF9E4048A1}"/>
              </a:ext>
            </a:extLst>
          </p:cNvPr>
          <p:cNvSpPr txBox="1"/>
          <p:nvPr/>
        </p:nvSpPr>
        <p:spPr>
          <a:xfrm>
            <a:off x="1879600" y="27432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Col-0 Control</a:t>
            </a:r>
            <a:endParaRPr lang="en-GB" dirty="0"/>
          </a:p>
          <a:p>
            <a:r>
              <a:rPr lang="en-GB"/>
              <a:t>Col-0 Cold</a:t>
            </a:r>
            <a:endParaRPr lang="en-GB" dirty="0"/>
          </a:p>
          <a:p>
            <a:r>
              <a:rPr lang="en-GB" i="1"/>
              <a:t>fum2</a:t>
            </a:r>
            <a:r>
              <a:rPr lang="en-GB"/>
              <a:t> control</a:t>
            </a:r>
          </a:p>
          <a:p>
            <a:r>
              <a:rPr lang="en-GB" i="1"/>
              <a:t>fum2</a:t>
            </a:r>
            <a:r>
              <a:rPr lang="en-GB"/>
              <a:t> cold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4169B-D715-4569-BB69-8490326676EF}"/>
              </a:ext>
            </a:extLst>
          </p:cNvPr>
          <p:cNvSpPr/>
          <p:nvPr/>
        </p:nvSpPr>
        <p:spPr>
          <a:xfrm>
            <a:off x="1584960" y="340360"/>
            <a:ext cx="233680" cy="193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A0D01-E492-42D1-9E97-163F9A0E465E}"/>
              </a:ext>
            </a:extLst>
          </p:cNvPr>
          <p:cNvSpPr/>
          <p:nvPr/>
        </p:nvSpPr>
        <p:spPr>
          <a:xfrm>
            <a:off x="1584959" y="614680"/>
            <a:ext cx="233680" cy="19304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A40BF-A851-4B7E-989D-9A1F6A607F42}"/>
              </a:ext>
            </a:extLst>
          </p:cNvPr>
          <p:cNvSpPr/>
          <p:nvPr/>
        </p:nvSpPr>
        <p:spPr>
          <a:xfrm>
            <a:off x="1584959" y="899160"/>
            <a:ext cx="233680" cy="1930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16037-C5D9-49DF-BDEA-AC6F3288F639}"/>
              </a:ext>
            </a:extLst>
          </p:cNvPr>
          <p:cNvSpPr/>
          <p:nvPr/>
        </p:nvSpPr>
        <p:spPr>
          <a:xfrm>
            <a:off x="1584959" y="1193800"/>
            <a:ext cx="233680" cy="19304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1FB0D-A6D7-44D5-A848-EA5FD94D4190}"/>
              </a:ext>
            </a:extLst>
          </p:cNvPr>
          <p:cNvSpPr txBox="1"/>
          <p:nvPr/>
        </p:nvSpPr>
        <p:spPr>
          <a:xfrm>
            <a:off x="675169" y="6531935"/>
            <a:ext cx="36469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/>
              <a:t>* Flux for ATP production is kept constant </a:t>
            </a:r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062162-98E1-4F95-BFE6-F5909758DEC1}"/>
              </a:ext>
            </a:extLst>
          </p:cNvPr>
          <p:cNvSpPr txBox="1"/>
          <p:nvPr/>
        </p:nvSpPr>
        <p:spPr>
          <a:xfrm>
            <a:off x="1561819" y="4424251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  <a:p>
            <a:r>
              <a:rPr lang="en-GB" dirty="0"/>
              <a:t>High</a:t>
            </a:r>
            <a:br>
              <a:rPr lang="en-GB" dirty="0"/>
            </a:br>
            <a:r>
              <a:rPr lang="en-GB" dirty="0"/>
              <a:t>NADPH production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Flux = 213 </a:t>
            </a:r>
          </a:p>
        </p:txBody>
      </p:sp>
    </p:spTree>
    <p:extLst>
      <p:ext uri="{BB962C8B-B14F-4D97-AF65-F5344CB8AC3E}">
        <p14:creationId xmlns:p14="http://schemas.microsoft.com/office/powerpoint/2010/main" val="266496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/>
                <a:cs typeface="Calibri"/>
              </a:rPr>
              <a:t>Conclusions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65822-CB4D-402F-BFEB-9CD28BCA2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570" y="2042987"/>
            <a:ext cx="6025826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Flux sampling is a useful tool for dynamic acclimation studies </a:t>
            </a:r>
            <a:endParaRPr lang="en-GB"/>
          </a:p>
          <a:p>
            <a:r>
              <a:rPr lang="en-GB" dirty="0"/>
              <a:t>No objective function(s) required – Exploratory 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Two possibilities for carbon export from the chloroplast </a:t>
            </a:r>
          </a:p>
          <a:p>
            <a:r>
              <a:rPr lang="en-GB" dirty="0"/>
              <a:t>Changing ATP/NADPH requirements affects carbon export from the chloroplast</a:t>
            </a:r>
            <a:endParaRPr lang="en-GB" i="1" dirty="0"/>
          </a:p>
        </p:txBody>
      </p:sp>
      <p:pic>
        <p:nvPicPr>
          <p:cNvPr id="2" name="Picture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F65D728C-EF7D-4030-BCFE-BA72AB96A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04" y="685834"/>
            <a:ext cx="3059477" cy="55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76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0E81-39C2-449E-BC48-ACEDA91A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296109"/>
            <a:ext cx="9692640" cy="696469"/>
          </a:xfrm>
        </p:spPr>
        <p:txBody>
          <a:bodyPr>
            <a:normAutofit/>
          </a:bodyPr>
          <a:lstStyle/>
          <a:p>
            <a:r>
              <a:rPr lang="en-US"/>
              <a:t>Acknowledgements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D9888-7C0C-4E94-B2C7-442F9BE3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66753"/>
            <a:ext cx="8595360" cy="37133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Prof Johnson and Lab </a:t>
            </a:r>
          </a:p>
          <a:p>
            <a:r>
              <a:rPr lang="en-US" dirty="0"/>
              <a:t>Dr Schwartz and Lab </a:t>
            </a:r>
          </a:p>
          <a:p>
            <a:r>
              <a:rPr lang="en-US">
                <a:ea typeface="+mn-lt"/>
                <a:cs typeface="+mn-lt"/>
              </a:rPr>
              <a:t>Dr Beth Dyson </a:t>
            </a:r>
          </a:p>
          <a:p>
            <a:r>
              <a:rPr lang="en-US"/>
              <a:t>Lucy Vass</a:t>
            </a: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5B06E30-5510-4244-8D9A-A1B6E1DC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82" y="3996264"/>
            <a:ext cx="3161477" cy="1537171"/>
          </a:xfrm>
          <a:prstGeom prst="rect">
            <a:avLst/>
          </a:prstGeom>
        </p:spPr>
      </p:pic>
      <p:pic>
        <p:nvPicPr>
          <p:cNvPr id="3" name="Picture 3" descr="A group of people sitting around a wooden table&#10;&#10;Description generated with very high confidence">
            <a:extLst>
              <a:ext uri="{FF2B5EF4-FFF2-40B4-BE49-F238E27FC236}">
                <a16:creationId xmlns:a16="http://schemas.microsoft.com/office/drawing/2014/main" id="{73D41603-9BBF-433E-8C16-0FB108F6F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51" y="1433158"/>
            <a:ext cx="3158539" cy="2411237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59FD1B7-BD58-4BDB-AFC9-FB5C5DE9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969" y="3999392"/>
            <a:ext cx="3055409" cy="12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1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Using metabolic modelling to understand </a:t>
            </a:r>
            <a:r>
              <a:rPr lang="en-US" sz="4000" dirty="0">
                <a:solidFill>
                  <a:srgbClr val="00B050"/>
                </a:solidFill>
                <a:ea typeface="+mj-lt"/>
                <a:cs typeface="+mj-lt"/>
              </a:rPr>
              <a:t>the limitations to photosynthesis under changing environmental conditions</a:t>
            </a:r>
            <a:endParaRPr lang="en-US" sz="400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2313" y="4800600"/>
            <a:ext cx="7991786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dirty="0"/>
          </a:p>
          <a:p>
            <a:pPr algn="r"/>
            <a:r>
              <a:rPr lang="en-US" dirty="0"/>
              <a:t>Helena Herrmann, Jean-Marc Schwartz, </a:t>
            </a:r>
            <a:r>
              <a:rPr lang="en-US" dirty="0">
                <a:solidFill>
                  <a:srgbClr val="00B050"/>
                </a:solidFill>
              </a:rPr>
              <a:t>Giles Johnson</a:t>
            </a:r>
          </a:p>
        </p:txBody>
      </p:sp>
    </p:spTree>
    <p:extLst>
      <p:ext uri="{BB962C8B-B14F-4D97-AF65-F5344CB8AC3E}">
        <p14:creationId xmlns:p14="http://schemas.microsoft.com/office/powerpoint/2010/main" val="194971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Dynamic Acclimation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/>
              <a:t>One week of temperature treatment on adult plants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F7361309-68D4-474E-8A9C-1DDF0894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85295" y="1601534"/>
            <a:ext cx="1092454" cy="197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Dynamic Acclimation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/>
              <a:t>One week of temperature treatment on adult plants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82FB941-977F-45FD-93B3-F82294C26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95" r="20908" b="10173"/>
          <a:stretch/>
        </p:blipFill>
        <p:spPr>
          <a:xfrm>
            <a:off x="5123401" y="1950221"/>
            <a:ext cx="5350770" cy="429411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  <p:pic>
        <p:nvPicPr>
          <p:cNvPr id="3" name="Picture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F7361309-68D4-474E-8A9C-1DDF0894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85295" y="1601534"/>
            <a:ext cx="1092454" cy="197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25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Steady </a:t>
            </a:r>
            <a:r>
              <a:rPr lang="en-US" sz="2800" dirty="0">
                <a:solidFill>
                  <a:srgbClr val="FFFFFF"/>
                </a:solidFill>
              </a:rPr>
              <a:t>State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82FB941-977F-45FD-93B3-F82294C26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95" r="20908" b="10173"/>
          <a:stretch/>
        </p:blipFill>
        <p:spPr>
          <a:xfrm>
            <a:off x="5123401" y="1950221"/>
            <a:ext cx="5350770" cy="429411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</p:spTree>
    <p:extLst>
      <p:ext uri="{BB962C8B-B14F-4D97-AF65-F5344CB8AC3E}">
        <p14:creationId xmlns:p14="http://schemas.microsoft.com/office/powerpoint/2010/main" val="333250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Steady </a:t>
            </a:r>
            <a:r>
              <a:rPr lang="en-US" sz="2800" dirty="0">
                <a:solidFill>
                  <a:srgbClr val="FFFFFF"/>
                </a:solidFill>
              </a:rPr>
              <a:t>State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  <p:pic>
        <p:nvPicPr>
          <p:cNvPr id="7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B8D588-561F-48A0-86BD-1CC04632F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773" y="2374720"/>
            <a:ext cx="9598339" cy="32594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3E393E4-61D2-4C80-B069-E7803D26A130}"/>
              </a:ext>
            </a:extLst>
          </p:cNvPr>
          <p:cNvSpPr txBox="1">
            <a:spLocks/>
          </p:cNvSpPr>
          <p:nvPr/>
        </p:nvSpPr>
        <p:spPr>
          <a:xfrm>
            <a:off x="8426913" y="5727076"/>
            <a:ext cx="2711718" cy="44282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tx1">
                    <a:lumMod val="85000"/>
                  </a:schemeClr>
                </a:solidFill>
              </a:rPr>
              <a:t>Herrmann </a:t>
            </a:r>
            <a:r>
              <a:rPr lang="en-US" sz="1600" i="1">
                <a:solidFill>
                  <a:schemeClr val="tx1">
                    <a:lumMod val="85000"/>
                  </a:schemeClr>
                </a:solidFill>
              </a:rPr>
              <a:t>et al.</a:t>
            </a:r>
            <a:r>
              <a:rPr lang="en-US" sz="1600">
                <a:solidFill>
                  <a:schemeClr val="tx1">
                    <a:lumMod val="85000"/>
                  </a:schemeClr>
                </a:solidFill>
              </a:rPr>
              <a:t> 2019, JXB</a:t>
            </a: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7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Steady State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rgbClr val="FFFFFF"/>
                </a:solidFill>
              </a:rPr>
              <a:t>Constraint-based </a:t>
            </a:r>
            <a:r>
              <a:rPr lang="en-US" sz="2800">
                <a:solidFill>
                  <a:srgbClr val="FFFFFF"/>
                </a:solidFill>
              </a:rPr>
              <a:t>modelling (CBM)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</p:spTree>
    <p:extLst>
      <p:ext uri="{BB962C8B-B14F-4D97-AF65-F5344CB8AC3E}">
        <p14:creationId xmlns:p14="http://schemas.microsoft.com/office/powerpoint/2010/main" val="4016900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816B-016B-4CF9-9516-B81255C7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Steady State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rgbClr val="FFFFFF"/>
                </a:solidFill>
              </a:rPr>
              <a:t>Constraint-based </a:t>
            </a:r>
            <a:r>
              <a:rPr lang="en-US" sz="2800">
                <a:solidFill>
                  <a:srgbClr val="FFFFFF"/>
                </a:solidFill>
              </a:rPr>
              <a:t>modelling (CBM)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93ACC4-F329-4559-8E1F-3A7BEE3628AA}"/>
              </a:ext>
            </a:extLst>
          </p:cNvPr>
          <p:cNvSpPr txBox="1">
            <a:spLocks/>
          </p:cNvSpPr>
          <p:nvPr/>
        </p:nvSpPr>
        <p:spPr>
          <a:xfrm>
            <a:off x="4938964" y="197412"/>
            <a:ext cx="6059850" cy="1352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Photosynthesis and metabolism reach a new steady state upon temperature acclimation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695413-1CB6-4955-93EE-6BFE1DBD8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0" t="9091" r="14029" b="12379"/>
          <a:stretch/>
        </p:blipFill>
        <p:spPr>
          <a:xfrm>
            <a:off x="5072425" y="2352717"/>
            <a:ext cx="5252643" cy="33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0151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0</TotalTime>
  <Words>0</Words>
  <Application>Microsoft Office PowerPoint</Application>
  <PresentationFormat>Widescreen</PresentationFormat>
  <Paragraphs>0</Paragraphs>
  <Slides>27</Slides>
  <Notes>8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View</vt:lpstr>
      <vt:lpstr>Using metabolic modelling to understand the limitations to photosynthesis under changing environmental conditions</vt:lpstr>
      <vt:lpstr>Using metabolic modelling to understand the limitations to photosynthesis under changing environmental conditions</vt:lpstr>
      <vt:lpstr>Using metabolic modelling to understand the limitations to photosynthesis under changing environmental conditions</vt:lpstr>
      <vt:lpstr>Dynamic Acclimation       One week of temperature treatment on adult plants</vt:lpstr>
      <vt:lpstr>Dynamic Acclimation       One week of temperature treatment on adult plants</vt:lpstr>
      <vt:lpstr>Steady State       </vt:lpstr>
      <vt:lpstr>Steady State       </vt:lpstr>
      <vt:lpstr>Steady State    Constraint-based modelling (CBM)    </vt:lpstr>
      <vt:lpstr>Steady State    Constraint-based modelling (CBM)    </vt:lpstr>
      <vt:lpstr>Steady State    Constraint-based modelling (CBM)    But what to set as the objective function(s) ?</vt:lpstr>
      <vt:lpstr>Flux Sampling: A Powerful Tool to Study Metabolism under Changing Environmental Conditions                          Herrmann et al. 2019, submitted  </vt:lpstr>
      <vt:lpstr>PowerPoint Presentation</vt:lpstr>
      <vt:lpstr>PowerPoint Presentation</vt:lpstr>
      <vt:lpstr>PowerPoint Presentation</vt:lpstr>
      <vt:lpstr>PowerPoint Presentation</vt:lpstr>
      <vt:lpstr>Min-Path Method                   Ranganathan &amp; Maranas, 2010    M-M Graph   Remove small molecules &amp; cofactors   Possible Paths Node A – B   Check against flux sampling soln's  </vt:lpstr>
      <vt:lpstr>Min-Path Method                   Ranganathan &amp; Maranas, 2010    M-M Graph   Remove small molecules &amp; cofactors   Possible Paths Node A – B   Check against flux sampling soln's  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  </vt:lpstr>
      <vt:lpstr>  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1710</cp:revision>
  <dcterms:created xsi:type="dcterms:W3CDTF">2014-09-12T02:13:28Z</dcterms:created>
  <dcterms:modified xsi:type="dcterms:W3CDTF">2019-07-08T08:23:14Z</dcterms:modified>
</cp:coreProperties>
</file>